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
  </p:notesMasterIdLst>
  <p:sldIdLst>
    <p:sldId id="256" r:id="rId2"/>
    <p:sldId id="295" r:id="rId3"/>
    <p:sldId id="296" r:id="rId4"/>
    <p:sldId id="290" r:id="rId5"/>
    <p:sldId id="291" r:id="rId6"/>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60506" autoAdjust="0"/>
  </p:normalViewPr>
  <p:slideViewPr>
    <p:cSldViewPr>
      <p:cViewPr varScale="1">
        <p:scale>
          <a:sx n="81" d="100"/>
          <a:sy n="81" d="100"/>
        </p:scale>
        <p:origin x="924" y="84"/>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6/8/2016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describes RADV, the Risk Adjustment Data Validation tool developed by team </a:t>
            </a:r>
            <a:r>
              <a:rPr lang="en-US" dirty="0" err="1"/>
              <a:t>FHIRed</a:t>
            </a:r>
            <a:r>
              <a:rPr lang="en-US" dirty="0"/>
              <a:t> Up.</a:t>
            </a:r>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0" i="0" kern="1200" dirty="0" smtClean="0">
                <a:solidFill>
                  <a:schemeClr val="tx1"/>
                </a:solidFill>
                <a:effectLst/>
                <a:latin typeface="+mn-lt"/>
                <a:ea typeface="+mn-ea"/>
                <a:cs typeface="+mn-cs"/>
              </a:rPr>
              <a:t>Healthcare</a:t>
            </a:r>
            <a:r>
              <a:rPr lang="en-US" sz="1200" b="0" i="0" kern="1200" baseline="0" dirty="0" smtClean="0">
                <a:solidFill>
                  <a:schemeClr val="tx1"/>
                </a:solidFill>
                <a:effectLst/>
                <a:latin typeface="+mn-lt"/>
                <a:ea typeface="+mn-ea"/>
                <a:cs typeface="+mn-cs"/>
              </a:rPr>
              <a:t> p</a:t>
            </a:r>
            <a:r>
              <a:rPr lang="en-US" sz="1200" b="0" i="0" kern="1200" dirty="0" smtClean="0">
                <a:solidFill>
                  <a:schemeClr val="tx1"/>
                </a:solidFill>
                <a:effectLst/>
                <a:latin typeface="+mn-lt"/>
                <a:ea typeface="+mn-ea"/>
                <a:cs typeface="+mn-cs"/>
              </a:rPr>
              <a:t>roviders are increasingly at financial risk for both the quality and the cost of the care they deliver so it is critical to have accurate records to help identify and proactively manage the subset of their patients that are likely to drive the most costs in the future.</a:t>
            </a:r>
            <a:endParaRPr lang="en-US" sz="900" dirty="0" smtClean="0"/>
          </a:p>
          <a:p>
            <a:pPr defTabSz="931774">
              <a:defRPr/>
            </a:pPr>
            <a:endParaRPr lang="en-US" sz="900" dirty="0" smtClean="0"/>
          </a:p>
          <a:p>
            <a:pPr defTabSz="931774">
              <a:defRPr/>
            </a:pPr>
            <a:r>
              <a:rPr lang="en-US" sz="900" baseline="0" dirty="0" smtClean="0"/>
              <a:t>The </a:t>
            </a:r>
            <a:r>
              <a:rPr lang="en-US" sz="900" baseline="0" dirty="0"/>
              <a:t>RADV tool was designed to help providers validate medical records, by identifying health care conditions that may be missing from a patients recent medical </a:t>
            </a:r>
            <a:r>
              <a:rPr lang="en-US" sz="900" baseline="0" dirty="0" smtClean="0"/>
              <a:t>record and to quickly add any missing conditions</a:t>
            </a:r>
            <a:endParaRPr lang="en-US" sz="900"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96092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(NOTE:</a:t>
            </a:r>
            <a:r>
              <a:rPr lang="en-US" sz="1200" i="1" kern="1200" baseline="0" dirty="0" smtClean="0">
                <a:solidFill>
                  <a:schemeClr val="tx1"/>
                </a:solidFill>
                <a:effectLst/>
                <a:latin typeface="+mn-lt"/>
                <a:ea typeface="+mn-ea"/>
                <a:cs typeface="+mn-cs"/>
              </a:rPr>
              <a:t> the formula and example are behind the screenshot, which disappears after a few seconds)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a:solidFill>
                  <a:schemeClr val="tx1"/>
                </a:solidFill>
                <a:effectLst/>
                <a:latin typeface="+mn-lt"/>
                <a:ea typeface="+mn-ea"/>
                <a:cs typeface="+mn-cs"/>
              </a:rPr>
              <a:t>candidate risk score meter (or gauge) is used to indicate the severity of the patient’s candidate risk score relative to their current risk score.  It is used to quickly identify if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candidate </a:t>
            </a:r>
            <a:r>
              <a:rPr lang="en-US" sz="1200" b="0" i="0" kern="1200" dirty="0" smtClean="0">
                <a:solidFill>
                  <a:schemeClr val="tx1"/>
                </a:solidFill>
                <a:effectLst/>
                <a:latin typeface="+mn-lt"/>
                <a:ea typeface="+mn-ea"/>
                <a:cs typeface="+mn-cs"/>
              </a:rPr>
              <a:t>Hierarchical Condition Categories, or </a:t>
            </a:r>
            <a:r>
              <a:rPr lang="en-US" sz="1200" kern="1200" dirty="0" smtClean="0">
                <a:solidFill>
                  <a:schemeClr val="tx1"/>
                </a:solidFill>
                <a:effectLst/>
                <a:latin typeface="+mn-lt"/>
                <a:ea typeface="+mn-ea"/>
                <a:cs typeface="+mn-cs"/>
              </a:rPr>
              <a:t>HCCs, would </a:t>
            </a:r>
            <a:r>
              <a:rPr lang="en-US" sz="1200" kern="1200" dirty="0">
                <a:solidFill>
                  <a:schemeClr val="tx1"/>
                </a:solidFill>
                <a:effectLst/>
                <a:latin typeface="+mn-lt"/>
                <a:ea typeface="+mn-ea"/>
                <a:cs typeface="+mn-cs"/>
              </a:rPr>
              <a:t>make a significant impact to the</a:t>
            </a:r>
            <a:r>
              <a:rPr lang="en-US" sz="1200" kern="1200" baseline="0" dirty="0">
                <a:solidFill>
                  <a:schemeClr val="tx1"/>
                </a:solidFill>
                <a:effectLst/>
                <a:latin typeface="+mn-lt"/>
                <a:ea typeface="+mn-ea"/>
                <a:cs typeface="+mn-cs"/>
              </a:rPr>
              <a:t> patient’s </a:t>
            </a:r>
            <a:r>
              <a:rPr lang="en-US" sz="1200" kern="1200" dirty="0">
                <a:solidFill>
                  <a:schemeClr val="tx1"/>
                </a:solidFill>
                <a:effectLst/>
                <a:latin typeface="+mn-lt"/>
                <a:ea typeface="+mn-ea"/>
                <a:cs typeface="+mn-cs"/>
              </a:rPr>
              <a:t>risk score, were they to be added to the patient.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Example:</a:t>
            </a:r>
          </a:p>
          <a:p>
            <a:r>
              <a:rPr lang="en-US" sz="1200" kern="1200" dirty="0">
                <a:solidFill>
                  <a:schemeClr val="tx1"/>
                </a:solidFill>
                <a:effectLst/>
                <a:latin typeface="+mn-lt"/>
                <a:ea typeface="+mn-ea"/>
                <a:cs typeface="+mn-cs"/>
              </a:rPr>
              <a:t>If a patient has a Current Risk Score of 0.723 and the sum of their Candidate Risk Scores totals1.687, the candidate risk score meter would register 70, indicating the patient’s current risk score is 70% less then what it would be if the candidate HCCs where included.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40220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now going to show you a live demo of the RADV Candidate</a:t>
            </a:r>
            <a:r>
              <a:rPr lang="en-US" baseline="0" dirty="0" smtClean="0"/>
              <a:t> Risk Score Meter. The demo is of the live application hosted on Google App Engine interacting with Georgia Tech’s test FHIR server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209671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logged in to the RADV application and are looking at</a:t>
            </a:r>
            <a:r>
              <a:rPr lang="en-US" baseline="0" dirty="0" smtClean="0"/>
              <a:t> Carter Adkins records for the year which includes his historic and current HCC’s. We can see that his current Risk Score is 63 indicating that his current risk score is 63% lower than in past years. As a doctor overseeing </a:t>
            </a:r>
            <a:r>
              <a:rPr lang="en-US" baseline="0" dirty="0" err="1" smtClean="0"/>
              <a:t>Mr</a:t>
            </a:r>
            <a:r>
              <a:rPr lang="en-US" baseline="0" dirty="0" smtClean="0"/>
              <a:t> Adkins I can look through his history and see that I should check for Heart Infection/Inflammation, Except Rheumatic. After checking his heart I now wish to record the HCC so I click add and select the </a:t>
            </a:r>
            <a:r>
              <a:rPr lang="en-US" baseline="0" dirty="0" err="1" smtClean="0"/>
              <a:t>SnowMed</a:t>
            </a:r>
            <a:r>
              <a:rPr lang="en-US" baseline="0" dirty="0" smtClean="0"/>
              <a:t> codes applicable. When I save the HCC the Risk Score is recalculated and the screen is updated with the new Risk Score.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567014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AEFB75-4DE4-4DFC-B956-52D01254B927}" type="datetimeFigureOut">
              <a:rPr lang="en-US" smtClean="0"/>
              <a:t>6/8/2016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6/8/2016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6/8/2016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EAEFB75-4DE4-4DFC-B956-52D01254B927}" type="datetimeFigureOut">
              <a:rPr lang="en-US" smtClean="0"/>
              <a:t>6/8/2016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6/8/2016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EAEFB75-4DE4-4DFC-B956-52D01254B927}" type="datetimeFigureOut">
              <a:rPr lang="en-US" smtClean="0"/>
              <a:t>6/8/2016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6/8/2016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AEFB75-4DE4-4DFC-B956-52D01254B927}" type="datetimeFigureOut">
              <a:rPr lang="en-US" smtClean="0"/>
              <a:t>6/8/2016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6/8/2016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6/8/2016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6/8/2016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6/8/2016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a:t>FHIRed</a:t>
            </a:r>
            <a:r>
              <a:rPr lang="en-US" b="1" dirty="0"/>
              <a:t> UP</a:t>
            </a:r>
          </a:p>
          <a:p>
            <a:r>
              <a:rPr lang="en-US" dirty="0"/>
              <a:t>Augusto Burgos </a:t>
            </a:r>
            <a:r>
              <a:rPr lang="en-US" dirty="0">
                <a:hlinkClick r:id="rId5"/>
              </a:rPr>
              <a:t>aburgos3@gatech.edu</a:t>
            </a:r>
            <a:r>
              <a:rPr lang="en-US" dirty="0"/>
              <a:t/>
            </a:r>
            <a:br>
              <a:rPr lang="en-US" dirty="0"/>
            </a:br>
            <a:r>
              <a:rPr lang="en-US" dirty="0"/>
              <a:t>Spiro Ganas </a:t>
            </a:r>
            <a:r>
              <a:rPr lang="en-US" dirty="0">
                <a:hlinkClick r:id="rId6"/>
              </a:rPr>
              <a:t>spiroganas@gmail.com</a:t>
            </a:r>
            <a:r>
              <a:rPr lang="en-US" dirty="0"/>
              <a:t/>
            </a:r>
            <a:br>
              <a:rPr lang="en-US" dirty="0"/>
            </a:br>
            <a:r>
              <a:rPr lang="en-US" dirty="0"/>
              <a:t>Anja Guillory </a:t>
            </a:r>
            <a:r>
              <a:rPr lang="en-US" dirty="0">
                <a:hlinkClick r:id="rId7"/>
              </a:rPr>
              <a:t>anjag1993@gmail.com</a:t>
            </a:r>
            <a:r>
              <a:rPr lang="en-US" dirty="0"/>
              <a:t/>
            </a:r>
            <a:br>
              <a:rPr lang="en-US" dirty="0"/>
            </a:br>
            <a:r>
              <a:rPr lang="en-US" dirty="0"/>
              <a:t>Jamie </a:t>
            </a:r>
            <a:r>
              <a:rPr lang="en-US" dirty="0" err="1"/>
              <a:t>Richgels</a:t>
            </a:r>
            <a:r>
              <a:rPr lang="en-US" dirty="0"/>
              <a:t> </a:t>
            </a:r>
            <a:r>
              <a:rPr lang="en-US" dirty="0">
                <a:hlinkClick r:id="rId8"/>
              </a:rPr>
              <a:t>jrichgels3@gatech.edu</a:t>
            </a:r>
            <a:r>
              <a:rPr lang="en-US" dirty="0"/>
              <a:t/>
            </a:r>
            <a:br>
              <a:rPr lang="en-US" dirty="0"/>
            </a:br>
            <a:r>
              <a:rPr lang="en-US" dirty="0"/>
              <a:t>Daniel </a:t>
            </a:r>
            <a:r>
              <a:rPr lang="en-US" dirty="0" err="1"/>
              <a:t>Stoneburner</a:t>
            </a:r>
            <a:r>
              <a:rPr lang="en-US" dirty="0"/>
              <a:t> </a:t>
            </a:r>
            <a:r>
              <a:rPr lang="en-US" dirty="0">
                <a:hlinkClick r:id="rId9"/>
              </a:rPr>
              <a:t>dstoneburner3@gatech.edu</a:t>
            </a:r>
            <a:r>
              <a:rPr lang="en-US" dirty="0"/>
              <a:t/>
            </a:r>
            <a:br>
              <a:rPr lang="en-US" dirty="0"/>
            </a:br>
            <a:r>
              <a:rPr lang="en-US" dirty="0"/>
              <a:t>Tala </a:t>
            </a:r>
            <a:r>
              <a:rPr lang="en-US" dirty="0" err="1"/>
              <a:t>Suidan</a:t>
            </a:r>
            <a:r>
              <a:rPr lang="en-US" dirty="0"/>
              <a:t> </a:t>
            </a:r>
            <a:r>
              <a:rPr lang="en-US" dirty="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a:solidFill>
                  <a:schemeClr val="bg2"/>
                </a:solidFill>
              </a:rPr>
              <a:t>RADV</a:t>
            </a:r>
            <a:br>
              <a:rPr lang="en-US" dirty="0">
                <a:solidFill>
                  <a:schemeClr val="bg2"/>
                </a:solidFill>
              </a:rPr>
            </a:br>
            <a:r>
              <a:rPr lang="en-US" dirty="0">
                <a:solidFill>
                  <a:schemeClr val="bg2"/>
                </a:solidFill>
              </a:rPr>
              <a:t>Risk Adjustment Data Validation Tool</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4488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027"/>
    </mc:Choice>
    <mc:Fallback xmlns="">
      <p:transition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36364"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1" y="-195790"/>
            <a:ext cx="7772400" cy="952500"/>
          </a:xfrm>
        </p:spPr>
        <p:txBody>
          <a:bodyPr>
            <a:normAutofit/>
          </a:bodyPr>
          <a:lstStyle/>
          <a:p>
            <a:r>
              <a:rPr lang="en-US" sz="3600" dirty="0"/>
              <a:t>Executive Summary</a:t>
            </a:r>
          </a:p>
        </p:txBody>
      </p:sp>
      <p:grpSp>
        <p:nvGrpSpPr>
          <p:cNvPr id="3" name="Group 2"/>
          <p:cNvGrpSpPr/>
          <p:nvPr/>
        </p:nvGrpSpPr>
        <p:grpSpPr>
          <a:xfrm>
            <a:off x="114300" y="1310708"/>
            <a:ext cx="8915400" cy="3931920"/>
            <a:chOff x="152400" y="1310708"/>
            <a:chExt cx="8915400" cy="3931920"/>
          </a:xfrm>
        </p:grpSpPr>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988" t="24234" r="3893" b="1345"/>
            <a:stretch/>
          </p:blipFill>
          <p:spPr bwMode="auto">
            <a:xfrm>
              <a:off x="152400" y="1310708"/>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943" t="1341" r="1864" b="2571"/>
            <a:stretch/>
          </p:blipFill>
          <p:spPr bwMode="auto">
            <a:xfrm>
              <a:off x="4541520" y="1310708"/>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7"/>
          <p:cNvSpPr txBox="1"/>
          <p:nvPr/>
        </p:nvSpPr>
        <p:spPr>
          <a:xfrm>
            <a:off x="152400" y="5242628"/>
            <a:ext cx="8561222" cy="369332"/>
          </a:xfrm>
          <a:prstGeom prst="rect">
            <a:avLst/>
          </a:prstGeom>
          <a:noFill/>
        </p:spPr>
        <p:txBody>
          <a:bodyPr wrap="square" rtlCol="0">
            <a:spAutoFit/>
          </a:bodyPr>
          <a:lstStyle/>
          <a:p>
            <a:r>
              <a:rPr lang="en-US" dirty="0"/>
              <a:t>Source: https://www.bcbsal.org/providers/pdfs/riskAdjustment.pdf</a:t>
            </a:r>
          </a:p>
        </p:txBody>
      </p:sp>
      <p:sp>
        <p:nvSpPr>
          <p:cNvPr id="12" name="TextBox 11"/>
          <p:cNvSpPr txBox="1"/>
          <p:nvPr/>
        </p:nvSpPr>
        <p:spPr>
          <a:xfrm>
            <a:off x="288079" y="756710"/>
            <a:ext cx="8506881" cy="369332"/>
          </a:xfrm>
          <a:prstGeom prst="rect">
            <a:avLst/>
          </a:prstGeom>
          <a:noFill/>
        </p:spPr>
        <p:txBody>
          <a:bodyPr wrap="none" rtlCol="0">
            <a:spAutoFit/>
          </a:bodyPr>
          <a:lstStyle/>
          <a:p>
            <a:pPr marL="285750" indent="-285750">
              <a:buFont typeface="Arial" panose="020B0604020202020204" pitchFamily="34" charset="0"/>
              <a:buChar char="•"/>
            </a:pPr>
            <a:r>
              <a:rPr lang="en-US" dirty="0"/>
              <a:t>Under ACA Risk Adjustment, missing or inaccurate data leads to lower provider reimbursement.</a:t>
            </a:r>
          </a:p>
        </p:txBody>
      </p:sp>
      <p:pic>
        <p:nvPicPr>
          <p:cNvPr id="5" name="Slid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168740" y="5095009"/>
            <a:ext cx="609600" cy="609600"/>
          </a:xfrm>
          <a:prstGeom prst="rect">
            <a:avLst/>
          </a:prstGeom>
        </p:spPr>
      </p:pic>
    </p:spTree>
    <p:extLst>
      <p:ext uri="{BB962C8B-B14F-4D97-AF65-F5344CB8AC3E}">
        <p14:creationId xmlns:p14="http://schemas.microsoft.com/office/powerpoint/2010/main" val="264968806"/>
      </p:ext>
    </p:extLst>
  </p:cSld>
  <p:clrMapOvr>
    <a:masterClrMapping/>
  </p:clrMapOvr>
  <mc:AlternateContent xmlns:mc="http://schemas.openxmlformats.org/markup-compatibility/2006">
    <mc:Choice xmlns:p14="http://schemas.microsoft.com/office/powerpoint/2010/main" Requires="p14">
      <p:transition spd="slow" p14:dur="2000" advTm="32000"/>
    </mc:Choice>
    <mc:Fallback>
      <p:transition spd="slow"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Risk Score Meter</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14400" y="1206500"/>
                <a:ext cx="7772400" cy="4013200"/>
              </a:xfrm>
            </p:spPr>
            <p:txBody>
              <a:bodyPr>
                <a:normAutofit fontScale="92500" lnSpcReduction="20000"/>
              </a:bodyPr>
              <a:lstStyle/>
              <a:p>
                <a:pPr marL="0" indent="0">
                  <a:buNone/>
                </a:pPr>
                <a:endParaRPr lang="en-US" sz="1800" b="1" dirty="0" smtClean="0"/>
              </a:p>
              <a:p>
                <a:pPr marL="0" indent="0">
                  <a:buNone/>
                </a:pPr>
                <a:r>
                  <a:rPr lang="en-US" sz="1800" b="1" dirty="0"/>
                  <a:t>Formula:</a:t>
                </a:r>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num>
                            <m:den>
                              <m:r>
                                <m:rPr>
                                  <m:sty m:val="p"/>
                                </m:rPr>
                                <a:rPr lang="en-US" sz="1200">
                                  <a:latin typeface="Cambria Math" panose="02040503050406030204" pitchFamily="18" charset="0"/>
                                </a:rPr>
                                <m:t>Sum</m:t>
                              </m:r>
                              <m:r>
                                <a:rPr lang="en-US" sz="1200">
                                  <a:latin typeface="Cambria Math" panose="02040503050406030204" pitchFamily="18" charset="0"/>
                                </a:rPr>
                                <m:t> </m:t>
                              </m:r>
                              <m:d>
                                <m:dPr>
                                  <m:ctrlPr>
                                    <a:rPr lang="en-US" sz="1200" i="1">
                                      <a:latin typeface="Cambria Math" panose="02040503050406030204" pitchFamily="18" charset="0"/>
                                    </a:rPr>
                                  </m:ctrlPr>
                                </m:dPr>
                                <m:e>
                                  <m:r>
                                    <m:rPr>
                                      <m:sty m:val="p"/>
                                    </m:rPr>
                                    <a:rPr lang="en-US" sz="1200">
                                      <a:latin typeface="Cambria Math" panose="02040503050406030204" pitchFamily="18" charset="0"/>
                                    </a:rPr>
                                    <m:t>Candidate</m:t>
                                  </m:r>
                                  <m:r>
                                    <a:rPr lang="en-US" sz="1200">
                                      <a:latin typeface="Cambria Math" panose="02040503050406030204" pitchFamily="18" charset="0"/>
                                    </a:rPr>
                                    <m:t> </m:t>
                                  </m:r>
                                  <m:r>
                                    <m:rPr>
                                      <m:sty m:val="p"/>
                                    </m:rPr>
                                    <a:rPr lang="en-US" sz="1200">
                                      <a:latin typeface="Cambria Math" panose="02040503050406030204" pitchFamily="18" charset="0"/>
                                    </a:rPr>
                                    <m:t>HCC</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Scores</m:t>
                                  </m:r>
                                </m:e>
                              </m:d>
                              <m:r>
                                <a:rPr lang="en-US" sz="1200" i="1">
                                  <a:latin typeface="Cambria Math" panose="02040503050406030204" pitchFamily="18" charset="0"/>
                                </a:rPr>
                                <m:t>+</m:t>
                              </m:r>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den>
                          </m:f>
                        </m:e>
                      </m:d>
                      <m:r>
                        <a:rPr lang="en-US" sz="1200" i="1">
                          <a:latin typeface="Cambria Math" panose="02040503050406030204" pitchFamily="18" charset="0"/>
                        </a:rPr>
                        <m:t>∗100%</m:t>
                      </m:r>
                    </m:oMath>
                  </m:oMathPara>
                </a14:m>
                <a:endParaRPr lang="en-US" sz="1200" dirty="0"/>
              </a:p>
              <a:p>
                <a:pPr marL="0" indent="0">
                  <a:buNone/>
                </a:pPr>
                <a:endParaRPr lang="en-US" sz="1800" b="1" i="1" dirty="0"/>
              </a:p>
              <a:p>
                <a:pPr marL="0" indent="0">
                  <a:buNone/>
                </a:pPr>
                <a:r>
                  <a:rPr lang="en-US" sz="1800" b="1" i="1" dirty="0"/>
                  <a:t>Example:</a:t>
                </a:r>
                <a:r>
                  <a:rPr lang="en-US" sz="1800" b="1" dirty="0"/>
                  <a:t> </a:t>
                </a:r>
              </a:p>
              <a:p>
                <a:r>
                  <a:rPr lang="en-US" sz="1600" dirty="0"/>
                  <a:t>Given:</a:t>
                </a:r>
              </a:p>
              <a:p>
                <a:pPr lvl="1"/>
                <a:r>
                  <a:rPr lang="en-US" sz="1600" dirty="0"/>
                  <a:t>Current Risk Score: </a:t>
                </a:r>
                <a:r>
                  <a:rPr lang="en-US" sz="1600" dirty="0">
                    <a:solidFill>
                      <a:srgbClr val="008000"/>
                    </a:solidFill>
                  </a:rPr>
                  <a:t>0.723</a:t>
                </a:r>
                <a:r>
                  <a:rPr lang="en-US" sz="1600" dirty="0"/>
                  <a:t> </a:t>
                </a:r>
              </a:p>
              <a:p>
                <a:pPr lvl="1"/>
                <a:r>
                  <a:rPr lang="en-US" sz="1600" dirty="0"/>
                  <a:t>Sum of Candidate Risk Scores:</a:t>
                </a:r>
                <a:r>
                  <a:rPr lang="en-US" sz="1600" dirty="0">
                    <a:solidFill>
                      <a:srgbClr val="002060"/>
                    </a:solidFill>
                  </a:rPr>
                  <a:t>1.687</a:t>
                </a:r>
              </a:p>
              <a:p>
                <a:r>
                  <a:rPr lang="en-US" sz="1600" dirty="0"/>
                  <a:t>Results:</a:t>
                </a:r>
              </a:p>
              <a:p>
                <a:pPr lvl="1"/>
                <a:r>
                  <a:rPr lang="en-US" sz="1600" dirty="0"/>
                  <a:t>Risk Score Meter: </a:t>
                </a:r>
                <a:r>
                  <a:rPr lang="en-US" sz="1600" dirty="0">
                    <a:solidFill>
                      <a:schemeClr val="accent2">
                        <a:lumMod val="75000"/>
                      </a:schemeClr>
                    </a:solidFill>
                  </a:rPr>
                  <a:t>70</a:t>
                </a:r>
                <a:br>
                  <a:rPr lang="en-US" sz="1600" dirty="0">
                    <a:solidFill>
                      <a:schemeClr val="accent2">
                        <a:lumMod val="75000"/>
                      </a:schemeClr>
                    </a:solidFill>
                  </a:rPr>
                </a:br>
                <a:endParaRPr lang="en-US" sz="1200" dirty="0"/>
              </a:p>
              <a:p>
                <a:pPr marL="0" indent="0">
                  <a:buNone/>
                </a:pPr>
                <a14:m>
                  <m:oMathPara xmlns:m="http://schemas.openxmlformats.org/officeDocument/2006/math">
                    <m:oMathParaPr>
                      <m:jc m:val="centerGroup"/>
                    </m:oMathParaPr>
                    <m:oMath xmlns:m="http://schemas.openxmlformats.org/officeDocument/2006/math">
                      <m:r>
                        <a:rPr lang="en-US" sz="1200" i="1" smtClean="0">
                          <a:solidFill>
                            <a:schemeClr val="accent2">
                              <a:lumMod val="75000"/>
                            </a:schemeClr>
                          </a:solidFill>
                          <a:latin typeface="Cambria Math" panose="02040503050406030204" pitchFamily="18" charset="0"/>
                        </a:rPr>
                        <m:t>70%</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smtClean="0">
                                  <a:solidFill>
                                    <a:srgbClr val="008000"/>
                                  </a:solidFill>
                                  <a:latin typeface="Cambria Math" panose="02040503050406030204" pitchFamily="18" charset="0"/>
                                </a:rPr>
                                <m:t>0.723</m:t>
                              </m:r>
                            </m:num>
                            <m:den>
                              <m:r>
                                <a:rPr lang="en-US" sz="1200" smtClean="0">
                                  <a:solidFill>
                                    <a:srgbClr val="002060"/>
                                  </a:solidFill>
                                  <a:latin typeface="Cambria Math" panose="02040503050406030204" pitchFamily="18" charset="0"/>
                                </a:rPr>
                                <m:t>1.687</m:t>
                              </m:r>
                              <m:r>
                                <a:rPr lang="en-US" sz="1200" i="1">
                                  <a:latin typeface="Cambria Math" panose="02040503050406030204" pitchFamily="18" charset="0"/>
                                </a:rPr>
                                <m:t>+</m:t>
                              </m:r>
                              <m:r>
                                <a:rPr lang="en-US" sz="1200" smtClean="0">
                                  <a:solidFill>
                                    <a:srgbClr val="008000"/>
                                  </a:solidFill>
                                  <a:latin typeface="Cambria Math" panose="02040503050406030204" pitchFamily="18" charset="0"/>
                                </a:rPr>
                                <m:t>0.723</m:t>
                              </m:r>
                            </m:den>
                          </m:f>
                        </m:e>
                      </m:d>
                      <m:r>
                        <a:rPr lang="en-US" sz="1200" i="1">
                          <a:latin typeface="Cambria Math" panose="02040503050406030204" pitchFamily="18" charset="0"/>
                        </a:rPr>
                        <m:t>∗100%</m:t>
                      </m:r>
                    </m:oMath>
                  </m:oMathPara>
                </a14:m>
                <a:endParaRPr lang="en-US" sz="1400" dirty="0"/>
              </a:p>
              <a:p>
                <a:pPr lvl="1"/>
                <a:endParaRPr lang="en-US" sz="1600" dirty="0" smtClean="0"/>
              </a:p>
              <a:p>
                <a:pPr lvl="1"/>
                <a:r>
                  <a:rPr lang="en-US" sz="1600" dirty="0" smtClean="0"/>
                  <a:t>The patient’s </a:t>
                </a:r>
                <a:r>
                  <a:rPr lang="en-US" sz="1600" dirty="0"/>
                  <a:t>current risk score is 70% less then what it would be if </a:t>
                </a:r>
                <a:r>
                  <a:rPr lang="en-US" sz="1600" dirty="0" smtClean="0"/>
                  <a:t>their </a:t>
                </a:r>
                <a:r>
                  <a:rPr lang="en-US" sz="1600" dirty="0"/>
                  <a:t>candidate HCCs where included.</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14400" y="1206500"/>
                <a:ext cx="7772400" cy="4013200"/>
              </a:xfrm>
              <a:blipFill rotWithShape="0">
                <a:blip r:embed="rId5"/>
                <a:stretch>
                  <a:fillRect l="-471"/>
                </a:stretch>
              </a:blipFill>
            </p:spPr>
            <p:txBody>
              <a:bodyPr/>
              <a:lstStyle/>
              <a:p>
                <a:r>
                  <a:rPr lang="en-US">
                    <a:noFill/>
                  </a:rPr>
                  <a:t> </a:t>
                </a:r>
              </a:p>
            </p:txBody>
          </p:sp>
        </mc:Fallback>
      </mc:AlternateContent>
      <p:pic>
        <p:nvPicPr>
          <p:cNvPr id="4" name="Picture 3"/>
          <p:cNvPicPr/>
          <p:nvPr/>
        </p:nvPicPr>
        <p:blipFill>
          <a:blip r:embed="rId6"/>
          <a:stretch>
            <a:fillRect/>
          </a:stretch>
        </p:blipFill>
        <p:spPr>
          <a:xfrm>
            <a:off x="5486400" y="2705100"/>
            <a:ext cx="1524000" cy="1589884"/>
          </a:xfrm>
          <a:prstGeom prst="rect">
            <a:avLst/>
          </a:prstGeom>
        </p:spPr>
      </p:pic>
      <p:pic>
        <p:nvPicPr>
          <p:cNvPr id="6" name="Picture 5"/>
          <p:cNvPicPr>
            <a:picLocks noChangeAspect="1"/>
          </p:cNvPicPr>
          <p:nvPr/>
        </p:nvPicPr>
        <p:blipFill>
          <a:blip r:embed="rId7"/>
          <a:stretch>
            <a:fillRect/>
          </a:stretch>
        </p:blipFill>
        <p:spPr>
          <a:xfrm>
            <a:off x="567543" y="1181366"/>
            <a:ext cx="8119257" cy="4188649"/>
          </a:xfrm>
          <a:prstGeom prst="rect">
            <a:avLst/>
          </a:prstGeom>
        </p:spPr>
      </p:pic>
      <p:pic>
        <p:nvPicPr>
          <p:cNvPr id="5" name="Slide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144000" y="5105400"/>
            <a:ext cx="609600" cy="609600"/>
          </a:xfrm>
          <a:prstGeom prst="rect">
            <a:avLst/>
          </a:prstGeom>
        </p:spPr>
      </p:pic>
    </p:spTree>
    <p:extLst>
      <p:ext uri="{BB962C8B-B14F-4D97-AF65-F5344CB8AC3E}">
        <p14:creationId xmlns:p14="http://schemas.microsoft.com/office/powerpoint/2010/main" val="2275385681"/>
      </p:ext>
    </p:extLst>
  </p:cSld>
  <p:clrMapOvr>
    <a:masterClrMapping/>
  </p:clrMapOvr>
  <mc:AlternateContent xmlns:mc="http://schemas.openxmlformats.org/markup-compatibility/2006">
    <mc:Choice xmlns:p14="http://schemas.microsoft.com/office/powerpoint/2010/main" Requires="p14">
      <p:transition spd="slow" p14:dur="2000" advTm="46000"/>
    </mc:Choice>
    <mc:Fallback>
      <p:transition spd="slow" advTm="4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62" fill="hold"/>
                                        <p:tgtEl>
                                          <p:spTgt spid="5"/>
                                        </p:tgtEl>
                                      </p:cBhvr>
                                    </p:cmd>
                                  </p:childTnLst>
                                </p:cTn>
                              </p:par>
                              <p:par>
                                <p:cTn id="7" presetID="10" presetClass="exit" presetSubtype="0" fill="hold" nodeType="withEffect">
                                  <p:stCondLst>
                                    <p:cond delay="224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a:t>RADV Application </a:t>
            </a:r>
            <a:br>
              <a:rPr lang="en-US" sz="5400" dirty="0"/>
            </a:br>
            <a:r>
              <a:rPr lang="en-US" sz="5400" dirty="0" smtClean="0"/>
              <a:t>Demo</a:t>
            </a:r>
            <a:endParaRPr lang="en-US" sz="5400" dirty="0"/>
          </a:p>
        </p:txBody>
      </p:sp>
      <p:pic>
        <p:nvPicPr>
          <p:cNvPr id="3" name="RADV Audio">
            <a:hlinkClick r:id="" action="ppaction://media"/>
          </p:cNvPr>
          <p:cNvPicPr>
            <a:picLocks noChangeAspect="1"/>
          </p:cNvPicPr>
          <p:nvPr>
            <a:audioFile r:link="rId1"/>
            <p:extLst>
              <p:ext uri="{DAA4B4D4-6D71-4841-9C94-3DE7FCFB9230}">
                <p14:media xmlns:p14="http://schemas.microsoft.com/office/powerpoint/2010/main" r:embed="rId2">
                  <p14:trim end="17074.5646"/>
                </p14:media>
              </p:ext>
            </p:extLst>
          </p:nvPr>
        </p:nvPicPr>
        <p:blipFill>
          <a:blip r:embed="rId5"/>
          <a:stretch>
            <a:fillRect/>
          </a:stretch>
        </p:blipFill>
        <p:spPr>
          <a:xfrm>
            <a:off x="9372600" y="4610100"/>
            <a:ext cx="609600" cy="609600"/>
          </a:xfrm>
          <a:prstGeom prst="rect">
            <a:avLst/>
          </a:prstGeom>
        </p:spPr>
      </p:pic>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4" name="RADV Demo">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5"/>
          <a:stretch>
            <a:fillRect/>
          </a:stretch>
        </p:blipFill>
        <p:spPr>
          <a:xfrm>
            <a:off x="-39505" y="263731"/>
            <a:ext cx="9223011" cy="5187538"/>
          </a:xfrm>
        </p:spPr>
      </p:pic>
    </p:spTree>
    <p:extLst>
      <p:ext uri="{BB962C8B-B14F-4D97-AF65-F5344CB8AC3E}">
        <p14:creationId xmlns:p14="http://schemas.microsoft.com/office/powerpoint/2010/main" val="1370577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2560</TotalTime>
  <Words>440</Words>
  <Application>Microsoft Office PowerPoint</Application>
  <PresentationFormat>On-screen Show (16:10)</PresentationFormat>
  <Paragraphs>38</Paragraphs>
  <Slides>5</Slides>
  <Notes>5</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Cambria Math</vt:lpstr>
      <vt:lpstr>Franklin Gothic Book</vt:lpstr>
      <vt:lpstr>Perpetua</vt:lpstr>
      <vt:lpstr>Wingdings 2</vt:lpstr>
      <vt:lpstr>Equity</vt:lpstr>
      <vt:lpstr>RADV Risk Adjustment Data Validation Tool</vt:lpstr>
      <vt:lpstr>Executive Summary</vt:lpstr>
      <vt:lpstr>Candidate Risk Score Meter</vt:lpstr>
      <vt:lpstr>RADV Application  Demo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Daniel Stoneburner</cp:lastModifiedBy>
  <cp:revision>134</cp:revision>
  <cp:lastPrinted>2016-04-18T15:52:12Z</cp:lastPrinted>
  <dcterms:created xsi:type="dcterms:W3CDTF">2016-03-03T13:39:38Z</dcterms:created>
  <dcterms:modified xsi:type="dcterms:W3CDTF">2016-06-09T00:45:29Z</dcterms:modified>
</cp:coreProperties>
</file>